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81" r:id="rId4"/>
    <p:sldId id="282" r:id="rId5"/>
    <p:sldId id="274" r:id="rId6"/>
    <p:sldId id="275" r:id="rId7"/>
    <p:sldId id="261" r:id="rId8"/>
    <p:sldId id="264" r:id="rId9"/>
    <p:sldId id="268" r:id="rId10"/>
    <p:sldId id="267" r:id="rId11"/>
    <p:sldId id="266" r:id="rId12"/>
    <p:sldId id="269" r:id="rId13"/>
    <p:sldId id="270" r:id="rId14"/>
    <p:sldId id="271" r:id="rId15"/>
    <p:sldId id="272" r:id="rId16"/>
    <p:sldId id="280" r:id="rId17"/>
    <p:sldId id="278" r:id="rId18"/>
    <p:sldId id="276" r:id="rId19"/>
    <p:sldId id="277" r:id="rId20"/>
    <p:sldId id="257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300"/>
    <a:srgbClr val="F26770"/>
    <a:srgbClr val="E858E8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000"/>
    <p:restoredTop sz="94740"/>
  </p:normalViewPr>
  <p:slideViewPr>
    <p:cSldViewPr snapToGrid="0" snapToObjects="1">
      <p:cViewPr varScale="1">
        <p:scale>
          <a:sx n="122" d="100"/>
          <a:sy n="122" d="100"/>
        </p:scale>
        <p:origin x="1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9" d="100"/>
        <a:sy n="15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700" dirty="0">
              <a:solidFill>
                <a:schemeClr val="bg1"/>
              </a:solidFill>
            </a:rPr>
            <a:t> </a:t>
          </a:r>
          <a:r>
            <a:rPr lang="en-US" sz="4400" dirty="0">
              <a:solidFill>
                <a:schemeClr val="bg1"/>
              </a:solidFill>
            </a:rPr>
            <a:t>Crave It</a:t>
          </a: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08556C38-B25C-6D41-AF34-89273E73DB32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400" dirty="0">
              <a:solidFill>
                <a:schemeClr val="bg1"/>
              </a:solidFill>
            </a:rPr>
            <a:t> Dominate</a:t>
          </a:r>
        </a:p>
      </dgm:t>
    </dgm:pt>
    <dgm:pt modelId="{52A320B7-CDD2-264B-8D77-B20C38646288}" type="parTrans" cxnId="{0E795B87-B709-5141-88B4-D33C09C47912}">
      <dgm:prSet/>
      <dgm:spPr/>
      <dgm:t>
        <a:bodyPr/>
        <a:lstStyle/>
        <a:p>
          <a:endParaRPr lang="en-US"/>
        </a:p>
      </dgm:t>
    </dgm:pt>
    <dgm:pt modelId="{1D82C4ED-F7AA-E247-8924-45A43E01E65C}" type="sibTrans" cxnId="{0E795B87-B709-5141-88B4-D33C09C47912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700" dirty="0"/>
            <a:t> </a:t>
          </a:r>
          <a:r>
            <a:rPr lang="en-US" sz="4400" dirty="0"/>
            <a:t>Shy</a:t>
          </a:r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27828CE9-9096-E743-8494-2E007A049A09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400" dirty="0"/>
            <a:t> Wear it lightly</a:t>
          </a:r>
        </a:p>
      </dgm:t>
    </dgm:pt>
    <dgm:pt modelId="{3C85FC14-657B-904B-9EA6-6E21B63031C2}" type="parTrans" cxnId="{6EB8F211-EC89-2B47-BAB4-0C9AAB22A125}">
      <dgm:prSet/>
      <dgm:spPr/>
      <dgm:t>
        <a:bodyPr/>
        <a:lstStyle/>
        <a:p>
          <a:endParaRPr lang="en-US"/>
        </a:p>
      </dgm:t>
    </dgm:pt>
    <dgm:pt modelId="{9A9E86A9-D597-1B4A-B16A-111B00508F96}" type="sibTrans" cxnId="{6EB8F211-EC89-2B47-BAB4-0C9AAB22A125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6EB8F211-EC89-2B47-BAB4-0C9AAB22A125}" srcId="{B77F0F90-1132-1F42-B209-376038221395}" destId="{27828CE9-9096-E743-8494-2E007A049A09}" srcOrd="1" destOrd="0" parTransId="{3C85FC14-657B-904B-9EA6-6E21B63031C2}" sibTransId="{9A9E86A9-D597-1B4A-B16A-111B00508F96}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0E795B87-B709-5141-88B4-D33C09C47912}" srcId="{0866D07C-05BF-7847-BE91-99495FF1E3B7}" destId="{08556C38-B25C-6D41-AF34-89273E73DB32}" srcOrd="1" destOrd="0" parTransId="{52A320B7-CDD2-264B-8D77-B20C38646288}" sibTransId="{1D82C4ED-F7AA-E247-8924-45A43E01E65C}"/>
    <dgm:cxn modelId="{3DAC48B7-9410-4449-B637-177F31C93AD5}" type="presOf" srcId="{08556C38-B25C-6D41-AF34-89273E73DB32}" destId="{01DD640C-9FF3-2148-A06E-43CBFA350BB1}" srcOrd="0" destOrd="1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DDB761E2-C49D-7248-B317-BA12B4B00AA8}" type="presOf" srcId="{27828CE9-9096-E743-8494-2E007A049A09}" destId="{56CF8E5D-0D74-394B-A19A-4CFC37F65747}" srcOrd="0" destOrd="1" presId="urn:microsoft.com/office/officeart/2005/8/layout/vList6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500" dirty="0">
              <a:solidFill>
                <a:schemeClr val="bg1"/>
              </a:solidFill>
            </a:rPr>
            <a:t> It is </a:t>
          </a:r>
          <a:r>
            <a:rPr lang="en-US" sz="4400" dirty="0">
              <a:solidFill>
                <a:schemeClr val="bg1"/>
              </a:solidFill>
            </a:rPr>
            <a:t>Like a habit</a:t>
          </a: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500" dirty="0"/>
            <a:t> </a:t>
          </a:r>
          <a:r>
            <a:rPr lang="en-US" sz="4400" dirty="0"/>
            <a:t>Fewer to network</a:t>
          </a:r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DD10753A-70B8-954B-AD28-2899A7AFF1D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400" dirty="0">
              <a:solidFill>
                <a:schemeClr val="bg1"/>
              </a:solidFill>
            </a:rPr>
            <a:t> Cultivate mutuality</a:t>
          </a:r>
        </a:p>
      </dgm:t>
    </dgm:pt>
    <dgm:pt modelId="{3206355A-4C68-0B41-A608-EA558C108E3F}" type="parTrans" cxnId="{D78867D4-424E-6C49-8E2C-19492EC298CB}">
      <dgm:prSet/>
      <dgm:spPr/>
      <dgm:t>
        <a:bodyPr/>
        <a:lstStyle/>
        <a:p>
          <a:endParaRPr lang="en-US"/>
        </a:p>
      </dgm:t>
    </dgm:pt>
    <dgm:pt modelId="{7445D46A-42D3-9F4B-9EF4-17934F27B343}" type="sibTrans" cxnId="{D78867D4-424E-6C49-8E2C-19492EC298CB}">
      <dgm:prSet/>
      <dgm:spPr/>
      <dgm:t>
        <a:bodyPr/>
        <a:lstStyle/>
        <a:p>
          <a:endParaRPr lang="en-US"/>
        </a:p>
      </dgm:t>
    </dgm:pt>
    <dgm:pt modelId="{C715B8FE-9E4B-C74E-9276-E7EEC55310F6}">
      <dgm:prSet custT="1"/>
      <dgm:spPr/>
      <dgm:t>
        <a:bodyPr/>
        <a:lstStyle/>
        <a:p>
          <a:r>
            <a:rPr lang="en-US" sz="4400" dirty="0"/>
            <a:t> Is out of the way</a:t>
          </a:r>
        </a:p>
      </dgm:t>
    </dgm:pt>
    <dgm:pt modelId="{CA40711E-07B1-9445-AC45-1C74E2AC80FD}" type="parTrans" cxnId="{C2721430-94FD-134B-B5F9-A94F5A81A5B4}">
      <dgm:prSet/>
      <dgm:spPr/>
      <dgm:t>
        <a:bodyPr/>
        <a:lstStyle/>
        <a:p>
          <a:endParaRPr lang="en-US"/>
        </a:p>
      </dgm:t>
    </dgm:pt>
    <dgm:pt modelId="{76E151D8-256F-9943-83C7-F288BCE4980C}" type="sibTrans" cxnId="{C2721430-94FD-134B-B5F9-A94F5A81A5B4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2721430-94FD-134B-B5F9-A94F5A81A5B4}" srcId="{B77F0F90-1132-1F42-B209-376038221395}" destId="{C715B8FE-9E4B-C74E-9276-E7EEC55310F6}" srcOrd="1" destOrd="0" parTransId="{CA40711E-07B1-9445-AC45-1C74E2AC80FD}" sibTransId="{76E151D8-256F-9943-83C7-F288BCE4980C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0E722061-571F-C748-A39A-5EFB53087017}" type="presOf" srcId="{DD10753A-70B8-954B-AD28-2899A7AFF1DB}" destId="{01DD640C-9FF3-2148-A06E-43CBFA350BB1}" srcOrd="0" destOrd="1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BF358E82-5D7E-954E-A7FF-083E1C909D2E}" type="presOf" srcId="{C715B8FE-9E4B-C74E-9276-E7EEC55310F6}" destId="{56CF8E5D-0D74-394B-A19A-4CFC37F65747}" srcOrd="0" destOrd="1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D78867D4-424E-6C49-8E2C-19492EC298CB}" srcId="{0866D07C-05BF-7847-BE91-99495FF1E3B7}" destId="{DD10753A-70B8-954B-AD28-2899A7AFF1DB}" srcOrd="1" destOrd="0" parTransId="{3206355A-4C68-0B41-A608-EA558C108E3F}" sibTransId="{7445D46A-42D3-9F4B-9EF4-17934F27B343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100" dirty="0">
              <a:solidFill>
                <a:schemeClr val="bg1"/>
              </a:solidFill>
            </a:rPr>
            <a:t> </a:t>
          </a:r>
          <a:r>
            <a:rPr lang="en-US" sz="4000" dirty="0">
              <a:solidFill>
                <a:schemeClr val="bg1"/>
              </a:solidFill>
            </a:rPr>
            <a:t>Aim to impress</a:t>
          </a: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400" dirty="0"/>
            <a:t> </a:t>
          </a:r>
          <a:r>
            <a:rPr lang="en-US" sz="4000" dirty="0"/>
            <a:t>To contribute</a:t>
          </a:r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B037E79D-63D8-EF45-BFA3-3E6545130975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000" dirty="0">
              <a:solidFill>
                <a:schemeClr val="bg1"/>
              </a:solidFill>
            </a:rPr>
            <a:t> Rarely change their POV</a:t>
          </a:r>
        </a:p>
      </dgm:t>
    </dgm:pt>
    <dgm:pt modelId="{D21817E1-215C-F44C-9776-350AF397BD29}" type="parTrans" cxnId="{8ECA7DB9-E8DC-0047-9C60-F0FB3966B9B5}">
      <dgm:prSet/>
      <dgm:spPr/>
      <dgm:t>
        <a:bodyPr/>
        <a:lstStyle/>
        <a:p>
          <a:endParaRPr lang="en-US"/>
        </a:p>
      </dgm:t>
    </dgm:pt>
    <dgm:pt modelId="{88C54A40-BE67-4749-BC35-7769F2BACA79}" type="sibTrans" cxnId="{8ECA7DB9-E8DC-0047-9C60-F0FB3966B9B5}">
      <dgm:prSet/>
      <dgm:spPr/>
      <dgm:t>
        <a:bodyPr/>
        <a:lstStyle/>
        <a:p>
          <a:endParaRPr lang="en-US"/>
        </a:p>
      </dgm:t>
    </dgm:pt>
    <dgm:pt modelId="{C102F3C6-6C4C-974F-931C-6F8E8B198740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000" dirty="0"/>
            <a:t> Willing to change POV</a:t>
          </a:r>
        </a:p>
      </dgm:t>
    </dgm:pt>
    <dgm:pt modelId="{8F6D590E-833F-7148-9D9E-554EB1638BA3}" type="parTrans" cxnId="{4B77731E-DC3F-8347-AF61-8440D99A801C}">
      <dgm:prSet/>
      <dgm:spPr/>
      <dgm:t>
        <a:bodyPr/>
        <a:lstStyle/>
        <a:p>
          <a:endParaRPr lang="en-US"/>
        </a:p>
      </dgm:t>
    </dgm:pt>
    <dgm:pt modelId="{6D803FDE-9370-AE46-B45B-9B546D40F565}" type="sibTrans" cxnId="{4B77731E-DC3F-8347-AF61-8440D99A801C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4B77731E-DC3F-8347-AF61-8440D99A801C}" srcId="{B77F0F90-1132-1F42-B209-376038221395}" destId="{C102F3C6-6C4C-974F-931C-6F8E8B198740}" srcOrd="1" destOrd="0" parTransId="{8F6D590E-833F-7148-9D9E-554EB1638BA3}" sibTransId="{6D803FDE-9370-AE46-B45B-9B546D40F565}"/>
    <dgm:cxn modelId="{4E6CBF1E-D02A-784C-94FB-0FB3ECA7C08B}" type="presOf" srcId="{C102F3C6-6C4C-974F-931C-6F8E8B198740}" destId="{56CF8E5D-0D74-394B-A19A-4CFC37F65747}" srcOrd="0" destOrd="1" presId="urn:microsoft.com/office/officeart/2005/8/layout/vList6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B49EEB43-0948-2F48-94E3-FF28A32D7420}" type="presOf" srcId="{B037E79D-63D8-EF45-BFA3-3E6545130975}" destId="{01DD640C-9FF3-2148-A06E-43CBFA350BB1}" srcOrd="0" destOrd="1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8ECA7DB9-E8DC-0047-9C60-F0FB3966B9B5}" srcId="{0866D07C-05BF-7847-BE91-99495FF1E3B7}" destId="{B037E79D-63D8-EF45-BFA3-3E6545130975}" srcOrd="1" destOrd="0" parTransId="{D21817E1-215C-F44C-9776-350AF397BD29}" sibTransId="{88C54A40-BE67-4749-BC35-7769F2BACA79}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300" dirty="0">
              <a:solidFill>
                <a:schemeClr val="bg1"/>
              </a:solidFill>
            </a:rPr>
            <a:t> </a:t>
          </a:r>
          <a:r>
            <a:rPr lang="en-US" sz="4400" dirty="0">
              <a:solidFill>
                <a:schemeClr val="bg1"/>
              </a:solidFill>
            </a:rPr>
            <a:t>Play</a:t>
          </a:r>
          <a:r>
            <a:rPr lang="en-US" sz="4400" baseline="0" dirty="0">
              <a:solidFill>
                <a:schemeClr val="bg1"/>
              </a:solidFill>
            </a:rPr>
            <a:t> to win</a:t>
          </a:r>
          <a:endParaRPr lang="en-US" sz="4400" dirty="0">
            <a:solidFill>
              <a:schemeClr val="bg1"/>
            </a:solidFill>
          </a:endParaRP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08556C38-B25C-6D41-AF34-89273E73DB32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400" dirty="0">
              <a:solidFill>
                <a:schemeClr val="bg1"/>
              </a:solidFill>
            </a:rPr>
            <a:t> Play to hurt</a:t>
          </a:r>
        </a:p>
      </dgm:t>
    </dgm:pt>
    <dgm:pt modelId="{52A320B7-CDD2-264B-8D77-B20C38646288}" type="parTrans" cxnId="{0E795B87-B709-5141-88B4-D33C09C47912}">
      <dgm:prSet/>
      <dgm:spPr/>
      <dgm:t>
        <a:bodyPr/>
        <a:lstStyle/>
        <a:p>
          <a:endParaRPr lang="en-US"/>
        </a:p>
      </dgm:t>
    </dgm:pt>
    <dgm:pt modelId="{1D82C4ED-F7AA-E247-8924-45A43E01E65C}" type="sibTrans" cxnId="{0E795B87-B709-5141-88B4-D33C09C47912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300" dirty="0"/>
            <a:t> </a:t>
          </a:r>
          <a:r>
            <a:rPr lang="en-US" sz="4400" dirty="0"/>
            <a:t>To Manage it</a:t>
          </a:r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BF718820-C450-DD44-93B2-BAD11FBE43AE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400" dirty="0"/>
            <a:t> Step aside if messy</a:t>
          </a:r>
        </a:p>
      </dgm:t>
    </dgm:pt>
    <dgm:pt modelId="{03A2F940-AAF1-104B-A455-A03CFF2AE95C}" type="parTrans" cxnId="{C7EA2D18-380E-1D47-AEBC-F25C913AB5E8}">
      <dgm:prSet/>
      <dgm:spPr/>
      <dgm:t>
        <a:bodyPr/>
        <a:lstStyle/>
        <a:p>
          <a:endParaRPr lang="en-US"/>
        </a:p>
      </dgm:t>
    </dgm:pt>
    <dgm:pt modelId="{D5C9BEBB-28BC-844B-84C5-A1C13DE8D3E1}" type="sibTrans" cxnId="{C7EA2D18-380E-1D47-AEBC-F25C913AB5E8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C7EA2D18-380E-1D47-AEBC-F25C913AB5E8}" srcId="{B77F0F90-1132-1F42-B209-376038221395}" destId="{BF718820-C450-DD44-93B2-BAD11FBE43AE}" srcOrd="1" destOrd="0" parTransId="{03A2F940-AAF1-104B-A455-A03CFF2AE95C}" sibTransId="{D5C9BEBB-28BC-844B-84C5-A1C13DE8D3E1}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0E795B87-B709-5141-88B4-D33C09C47912}" srcId="{0866D07C-05BF-7847-BE91-99495FF1E3B7}" destId="{08556C38-B25C-6D41-AF34-89273E73DB32}" srcOrd="1" destOrd="0" parTransId="{52A320B7-CDD2-264B-8D77-B20C38646288}" sibTransId="{1D82C4ED-F7AA-E247-8924-45A43E01E65C}"/>
    <dgm:cxn modelId="{3DAC48B7-9410-4449-B637-177F31C93AD5}" type="presOf" srcId="{08556C38-B25C-6D41-AF34-89273E73DB32}" destId="{01DD640C-9FF3-2148-A06E-43CBFA350BB1}" srcOrd="0" destOrd="1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978918C9-D55B-044B-8AEF-5423866DBDD7}" type="presOf" srcId="{BF718820-C450-DD44-93B2-BAD11FBE43AE}" destId="{56CF8E5D-0D74-394B-A19A-4CFC37F65747}" srcOrd="0" destOrd="1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400" dirty="0">
              <a:solidFill>
                <a:schemeClr val="bg1"/>
              </a:solidFill>
            </a:rPr>
            <a:t>Fight for more. </a:t>
          </a:r>
          <a:r>
            <a:rPr lang="en-US" sz="2400" dirty="0">
              <a:solidFill>
                <a:schemeClr val="bg1"/>
              </a:solidFill>
            </a:rPr>
            <a:t>‘I think this is unfair”</a:t>
          </a:r>
          <a:endParaRPr lang="en-US" sz="4400" dirty="0">
            <a:solidFill>
              <a:schemeClr val="bg1"/>
            </a:solidFill>
          </a:endParaRP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400" dirty="0"/>
            <a:t>Settle for less. </a:t>
          </a:r>
          <a:r>
            <a:rPr lang="en-US" sz="2400" dirty="0"/>
            <a:t>‘I hope it is fair’</a:t>
          </a:r>
          <a:endParaRPr lang="en-US" sz="4400" dirty="0"/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5600" dirty="0">
              <a:solidFill>
                <a:schemeClr val="bg1"/>
              </a:solidFill>
            </a:rPr>
            <a:t> </a:t>
          </a:r>
          <a:r>
            <a:rPr lang="en-US" sz="4400" dirty="0">
              <a:solidFill>
                <a:schemeClr val="bg1"/>
              </a:solidFill>
            </a:rPr>
            <a:t>Seen</a:t>
          </a:r>
          <a:r>
            <a:rPr lang="en-US" sz="4400" baseline="0" dirty="0">
              <a:solidFill>
                <a:schemeClr val="bg1"/>
              </a:solidFill>
            </a:rPr>
            <a:t> as assertive. </a:t>
          </a:r>
          <a:r>
            <a:rPr lang="en-US" sz="2400" baseline="0" dirty="0">
              <a:solidFill>
                <a:schemeClr val="bg1"/>
              </a:solidFill>
            </a:rPr>
            <a:t>‘He is decisive’</a:t>
          </a:r>
          <a:endParaRPr lang="en-US" sz="5600" dirty="0">
            <a:solidFill>
              <a:schemeClr val="bg1"/>
            </a:solidFill>
          </a:endParaRP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6500" dirty="0"/>
            <a:t> </a:t>
          </a:r>
          <a:r>
            <a:rPr lang="en-US" sz="4400" dirty="0"/>
            <a:t>Seen</a:t>
          </a:r>
          <a:r>
            <a:rPr lang="en-US" sz="4400" baseline="0" dirty="0"/>
            <a:t> as bossy. </a:t>
          </a:r>
          <a:r>
            <a:rPr lang="en-US" sz="2400" baseline="0" dirty="0"/>
            <a:t>‘She is authoritarian’</a:t>
          </a:r>
          <a:endParaRPr lang="en-US" sz="6500" dirty="0"/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600" dirty="0">
              <a:solidFill>
                <a:schemeClr val="bg1"/>
              </a:solidFill>
            </a:rPr>
            <a:t> </a:t>
          </a:r>
          <a:r>
            <a:rPr lang="en-US" sz="4400" dirty="0">
              <a:solidFill>
                <a:schemeClr val="bg1"/>
              </a:solidFill>
            </a:rPr>
            <a:t>First</a:t>
          </a:r>
          <a:r>
            <a:rPr lang="en-US" sz="4400" baseline="0" dirty="0">
              <a:solidFill>
                <a:schemeClr val="bg1"/>
              </a:solidFill>
            </a:rPr>
            <a:t> in line to take credit (</a:t>
          </a:r>
          <a:r>
            <a:rPr lang="en-US" sz="2800" baseline="0" dirty="0">
              <a:solidFill>
                <a:schemeClr val="bg1"/>
              </a:solidFill>
            </a:rPr>
            <a:t>ATM-</a:t>
          </a:r>
          <a:r>
            <a:rPr lang="en-US" sz="2800" baseline="0" dirty="0">
              <a:solidFill>
                <a:srgbClr val="FF0000"/>
              </a:solidFill>
            </a:rPr>
            <a:t>A</a:t>
          </a:r>
          <a:r>
            <a:rPr lang="en-US" sz="2800" baseline="0" dirty="0">
              <a:solidFill>
                <a:schemeClr val="bg1"/>
              </a:solidFill>
            </a:rPr>
            <a:t>ll </a:t>
          </a:r>
          <a:r>
            <a:rPr lang="en-US" sz="2800" baseline="0" dirty="0">
              <a:solidFill>
                <a:srgbClr val="FF0000"/>
              </a:solidFill>
            </a:rPr>
            <a:t>T</a:t>
          </a:r>
          <a:r>
            <a:rPr lang="en-US" sz="2800" baseline="0" dirty="0">
              <a:solidFill>
                <a:schemeClr val="bg1"/>
              </a:solidFill>
            </a:rPr>
            <a:t>hanks to </a:t>
          </a:r>
          <a:r>
            <a:rPr lang="en-US" sz="2800" baseline="0" dirty="0">
              <a:solidFill>
                <a:srgbClr val="FF0000"/>
              </a:solidFill>
            </a:rPr>
            <a:t>M</a:t>
          </a:r>
          <a:r>
            <a:rPr lang="en-US" sz="2800" baseline="0" dirty="0">
              <a:solidFill>
                <a:schemeClr val="bg1"/>
              </a:solidFill>
            </a:rPr>
            <a:t>e)</a:t>
          </a:r>
          <a:endParaRPr lang="en-US" sz="4600" dirty="0">
            <a:solidFill>
              <a:schemeClr val="bg1"/>
            </a:solidFill>
          </a:endParaRP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4600" dirty="0"/>
            <a:t> </a:t>
          </a:r>
          <a:r>
            <a:rPr lang="en-US" sz="4400" dirty="0"/>
            <a:t>First in line to share credit</a:t>
          </a:r>
          <a:endParaRPr lang="en-US" sz="4600" dirty="0"/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5E35921-C70D-BD49-A96B-98A61436CA9C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66D07C-05BF-7847-BE91-99495FF1E3B7}">
      <dgm:prSet phldrT="[Text]" custT="1"/>
      <dgm:spPr/>
      <dgm:t>
        <a:bodyPr/>
        <a:lstStyle/>
        <a:p>
          <a:r>
            <a:rPr lang="en-US" sz="4800" dirty="0"/>
            <a:t>Men</a:t>
          </a:r>
        </a:p>
      </dgm:t>
    </dgm:pt>
    <dgm:pt modelId="{0F175FA9-E30C-154A-A6BB-F8AEE3A8924D}" type="parTrans" cxnId="{2C04EEFC-3F9E-1F4F-8FFB-0215B2F6761A}">
      <dgm:prSet/>
      <dgm:spPr/>
      <dgm:t>
        <a:bodyPr/>
        <a:lstStyle/>
        <a:p>
          <a:endParaRPr lang="en-US"/>
        </a:p>
      </dgm:t>
    </dgm:pt>
    <dgm:pt modelId="{CC118150-9E63-A645-89ED-49E351B19CE1}" type="sibTrans" cxnId="{2C04EEFC-3F9E-1F4F-8FFB-0215B2F6761A}">
      <dgm:prSet/>
      <dgm:spPr/>
      <dgm:t>
        <a:bodyPr/>
        <a:lstStyle/>
        <a:p>
          <a:endParaRPr lang="en-US"/>
        </a:p>
      </dgm:t>
    </dgm:pt>
    <dgm:pt modelId="{23F4D0FE-F04A-F247-98BB-82A02F5B758B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4600" dirty="0">
              <a:solidFill>
                <a:schemeClr val="bg1"/>
              </a:solidFill>
            </a:rPr>
            <a:t> </a:t>
          </a:r>
          <a:r>
            <a:rPr lang="en-US" sz="4400" dirty="0">
              <a:solidFill>
                <a:schemeClr val="bg1"/>
              </a:solidFill>
            </a:rPr>
            <a:t>Wear</a:t>
          </a:r>
          <a:r>
            <a:rPr lang="en-US" sz="4400" baseline="0" dirty="0">
              <a:solidFill>
                <a:schemeClr val="bg1"/>
              </a:solidFill>
            </a:rPr>
            <a:t> it on their sleeves. </a:t>
          </a:r>
          <a:r>
            <a:rPr lang="en-US" sz="2800" baseline="0" dirty="0">
              <a:solidFill>
                <a:schemeClr val="bg1"/>
              </a:solidFill>
            </a:rPr>
            <a:t>‘</a:t>
          </a:r>
          <a:r>
            <a:rPr lang="en-US" sz="2400" baseline="0" dirty="0">
              <a:solidFill>
                <a:schemeClr val="bg1"/>
              </a:solidFill>
            </a:rPr>
            <a:t>He is hungry’</a:t>
          </a:r>
          <a:endParaRPr lang="en-US" sz="4600" dirty="0">
            <a:solidFill>
              <a:schemeClr val="bg1"/>
            </a:solidFill>
          </a:endParaRPr>
        </a:p>
      </dgm:t>
    </dgm:pt>
    <dgm:pt modelId="{3CB74591-EC42-6A4F-BA97-BCA04E2F0D2E}" type="parTrans" cxnId="{B3CC542F-75D3-6146-ADAC-665BB22F42EC}">
      <dgm:prSet/>
      <dgm:spPr/>
      <dgm:t>
        <a:bodyPr/>
        <a:lstStyle/>
        <a:p>
          <a:endParaRPr lang="en-US"/>
        </a:p>
      </dgm:t>
    </dgm:pt>
    <dgm:pt modelId="{EAD3F285-6CD4-0942-B376-70AFBEA0E4C2}" type="sibTrans" cxnId="{B3CC542F-75D3-6146-ADAC-665BB22F42EC}">
      <dgm:prSet/>
      <dgm:spPr/>
      <dgm:t>
        <a:bodyPr/>
        <a:lstStyle/>
        <a:p>
          <a:endParaRPr lang="en-US"/>
        </a:p>
      </dgm:t>
    </dgm:pt>
    <dgm:pt modelId="{B77F0F90-1132-1F42-B209-376038221395}">
      <dgm:prSet phldrT="[Text]" custT="1"/>
      <dgm:spPr/>
      <dgm:t>
        <a:bodyPr/>
        <a:lstStyle/>
        <a:p>
          <a:r>
            <a:rPr lang="en-US" sz="4800" dirty="0"/>
            <a:t>Women</a:t>
          </a:r>
        </a:p>
      </dgm:t>
    </dgm:pt>
    <dgm:pt modelId="{2A43F2AF-7E5C-5C46-AFD7-CD4DD59BC85D}" type="parTrans" cxnId="{B4A056D0-85F2-4F45-9231-9889A8481F75}">
      <dgm:prSet/>
      <dgm:spPr/>
      <dgm:t>
        <a:bodyPr/>
        <a:lstStyle/>
        <a:p>
          <a:endParaRPr lang="en-US"/>
        </a:p>
      </dgm:t>
    </dgm:pt>
    <dgm:pt modelId="{D3441DF8-6092-A044-BD83-5D185C2A30AA}" type="sibTrans" cxnId="{B4A056D0-85F2-4F45-9231-9889A8481F75}">
      <dgm:prSet/>
      <dgm:spPr/>
      <dgm:t>
        <a:bodyPr/>
        <a:lstStyle/>
        <a:p>
          <a:endParaRPr lang="en-US"/>
        </a:p>
      </dgm:t>
    </dgm:pt>
    <dgm:pt modelId="{8E64CE1E-3A9D-574F-92E1-6EB1C129AF72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r>
            <a:rPr lang="en-US" sz="6500" dirty="0"/>
            <a:t> </a:t>
          </a:r>
          <a:r>
            <a:rPr lang="en-US" sz="4400" dirty="0"/>
            <a:t>Don’t</a:t>
          </a:r>
          <a:r>
            <a:rPr lang="en-US" sz="4400" baseline="0" dirty="0"/>
            <a:t> show it. </a:t>
          </a:r>
          <a:r>
            <a:rPr lang="en-US" sz="2400" baseline="0" dirty="0"/>
            <a:t>‘Does she  want the job?’</a:t>
          </a:r>
          <a:endParaRPr lang="en-US" sz="6500" dirty="0"/>
        </a:p>
      </dgm:t>
    </dgm:pt>
    <dgm:pt modelId="{FFAD3F48-4052-4440-B4BE-C12E9F20BFA8}" type="parTrans" cxnId="{7688C911-917A-634B-A075-F821F913EDB0}">
      <dgm:prSet/>
      <dgm:spPr/>
      <dgm:t>
        <a:bodyPr/>
        <a:lstStyle/>
        <a:p>
          <a:endParaRPr lang="en-US"/>
        </a:p>
      </dgm:t>
    </dgm:pt>
    <dgm:pt modelId="{F1308B08-8990-554B-BB87-DC1455A00406}" type="sibTrans" cxnId="{7688C911-917A-634B-A075-F821F913EDB0}">
      <dgm:prSet/>
      <dgm:spPr/>
      <dgm:t>
        <a:bodyPr/>
        <a:lstStyle/>
        <a:p>
          <a:endParaRPr lang="en-US"/>
        </a:p>
      </dgm:t>
    </dgm:pt>
    <dgm:pt modelId="{14B8984C-02C2-8E4E-9190-F4A086962FA8}">
      <dgm:prSet phldrT="[Text]" custT="1"/>
      <dgm:spPr>
        <a:solidFill>
          <a:srgbClr val="E858E8">
            <a:alpha val="69020"/>
          </a:srgbClr>
        </a:solidFill>
      </dgm:spPr>
      <dgm:t>
        <a:bodyPr/>
        <a:lstStyle/>
        <a:p>
          <a:endParaRPr lang="en-US" sz="3200" dirty="0"/>
        </a:p>
      </dgm:t>
    </dgm:pt>
    <dgm:pt modelId="{8BE1C3AF-C4E9-674A-9EEE-0310180A0129}" type="parTrans" cxnId="{42E88253-BE55-D949-B561-EA5228439EA8}">
      <dgm:prSet/>
      <dgm:spPr/>
      <dgm:t>
        <a:bodyPr/>
        <a:lstStyle/>
        <a:p>
          <a:endParaRPr lang="en-US"/>
        </a:p>
      </dgm:t>
    </dgm:pt>
    <dgm:pt modelId="{D473B946-429E-634F-9F06-09B14374A0FB}" type="sibTrans" cxnId="{42E88253-BE55-D949-B561-EA5228439EA8}">
      <dgm:prSet/>
      <dgm:spPr/>
      <dgm:t>
        <a:bodyPr/>
        <a:lstStyle/>
        <a:p>
          <a:endParaRPr lang="en-US"/>
        </a:p>
      </dgm:t>
    </dgm:pt>
    <dgm:pt modelId="{CF191A7A-E61F-C446-8EB1-4D32B24E8F33}" type="pres">
      <dgm:prSet presAssocID="{15E35921-C70D-BD49-A96B-98A61436CA9C}" presName="Name0" presStyleCnt="0">
        <dgm:presLayoutVars>
          <dgm:dir/>
          <dgm:animLvl val="lvl"/>
          <dgm:resizeHandles/>
        </dgm:presLayoutVars>
      </dgm:prSet>
      <dgm:spPr/>
    </dgm:pt>
    <dgm:pt modelId="{7760B94D-E1FC-7940-94F0-A009B4104519}" type="pres">
      <dgm:prSet presAssocID="{0866D07C-05BF-7847-BE91-99495FF1E3B7}" presName="linNode" presStyleCnt="0"/>
      <dgm:spPr/>
    </dgm:pt>
    <dgm:pt modelId="{9BE117BB-7910-7249-A73D-7F8B0F572A75}" type="pres">
      <dgm:prSet presAssocID="{0866D07C-05BF-7847-BE91-99495FF1E3B7}" presName="parentShp" presStyleLbl="node1" presStyleIdx="0" presStyleCnt="2">
        <dgm:presLayoutVars>
          <dgm:bulletEnabled val="1"/>
        </dgm:presLayoutVars>
      </dgm:prSet>
      <dgm:spPr/>
    </dgm:pt>
    <dgm:pt modelId="{01DD640C-9FF3-2148-A06E-43CBFA350BB1}" type="pres">
      <dgm:prSet presAssocID="{0866D07C-05BF-7847-BE91-99495FF1E3B7}" presName="childShp" presStyleLbl="bgAccFollowNode1" presStyleIdx="0" presStyleCnt="2">
        <dgm:presLayoutVars>
          <dgm:bulletEnabled val="1"/>
        </dgm:presLayoutVars>
      </dgm:prSet>
      <dgm:spPr/>
    </dgm:pt>
    <dgm:pt modelId="{2A03E677-5FC8-CE40-B0D0-CAE57E828CCB}" type="pres">
      <dgm:prSet presAssocID="{CC118150-9E63-A645-89ED-49E351B19CE1}" presName="spacing" presStyleCnt="0"/>
      <dgm:spPr/>
    </dgm:pt>
    <dgm:pt modelId="{38756588-40E9-DE40-A959-23220EB3EE80}" type="pres">
      <dgm:prSet presAssocID="{B77F0F90-1132-1F42-B209-376038221395}" presName="linNode" presStyleCnt="0"/>
      <dgm:spPr/>
    </dgm:pt>
    <dgm:pt modelId="{9F28CFFF-2AA6-A543-AF3E-330FF2F38F11}" type="pres">
      <dgm:prSet presAssocID="{B77F0F90-1132-1F42-B209-376038221395}" presName="parentShp" presStyleLbl="node1" presStyleIdx="1" presStyleCnt="2">
        <dgm:presLayoutVars>
          <dgm:bulletEnabled val="1"/>
        </dgm:presLayoutVars>
      </dgm:prSet>
      <dgm:spPr/>
    </dgm:pt>
    <dgm:pt modelId="{56CF8E5D-0D74-394B-A19A-4CFC37F65747}" type="pres">
      <dgm:prSet presAssocID="{B77F0F90-1132-1F42-B209-37603822139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27CB502-50B5-ED4B-9130-3F1276E4C99B}" type="presOf" srcId="{B77F0F90-1132-1F42-B209-376038221395}" destId="{9F28CFFF-2AA6-A543-AF3E-330FF2F38F11}" srcOrd="0" destOrd="0" presId="urn:microsoft.com/office/officeart/2005/8/layout/vList6"/>
    <dgm:cxn modelId="{7688C911-917A-634B-A075-F821F913EDB0}" srcId="{B77F0F90-1132-1F42-B209-376038221395}" destId="{8E64CE1E-3A9D-574F-92E1-6EB1C129AF72}" srcOrd="0" destOrd="0" parTransId="{FFAD3F48-4052-4440-B4BE-C12E9F20BFA8}" sibTransId="{F1308B08-8990-554B-BB87-DC1455A00406}"/>
    <dgm:cxn modelId="{C30B4C17-451D-6145-B670-C10D0D89E328}" type="presOf" srcId="{14B8984C-02C2-8E4E-9190-F4A086962FA8}" destId="{56CF8E5D-0D74-394B-A19A-4CFC37F65747}" srcOrd="0" destOrd="1" presId="urn:microsoft.com/office/officeart/2005/8/layout/vList6"/>
    <dgm:cxn modelId="{B3CC542F-75D3-6146-ADAC-665BB22F42EC}" srcId="{0866D07C-05BF-7847-BE91-99495FF1E3B7}" destId="{23F4D0FE-F04A-F247-98BB-82A02F5B758B}" srcOrd="0" destOrd="0" parTransId="{3CB74591-EC42-6A4F-BA97-BCA04E2F0D2E}" sibTransId="{EAD3F285-6CD4-0942-B376-70AFBEA0E4C2}"/>
    <dgm:cxn modelId="{CCABED3C-CAD6-1B4B-B534-CF11E18FC4ED}" type="presOf" srcId="{23F4D0FE-F04A-F247-98BB-82A02F5B758B}" destId="{01DD640C-9FF3-2148-A06E-43CBFA350BB1}" srcOrd="0" destOrd="0" presId="urn:microsoft.com/office/officeart/2005/8/layout/vList6"/>
    <dgm:cxn modelId="{42E88253-BE55-D949-B561-EA5228439EA8}" srcId="{B77F0F90-1132-1F42-B209-376038221395}" destId="{14B8984C-02C2-8E4E-9190-F4A086962FA8}" srcOrd="1" destOrd="0" parTransId="{8BE1C3AF-C4E9-674A-9EEE-0310180A0129}" sibTransId="{D473B946-429E-634F-9F06-09B14374A0FB}"/>
    <dgm:cxn modelId="{3C17C86D-FAE1-8443-9A34-0DFA2320A67D}" type="presOf" srcId="{8E64CE1E-3A9D-574F-92E1-6EB1C129AF72}" destId="{56CF8E5D-0D74-394B-A19A-4CFC37F65747}" srcOrd="0" destOrd="0" presId="urn:microsoft.com/office/officeart/2005/8/layout/vList6"/>
    <dgm:cxn modelId="{DEB699C7-AF3C-3A44-BA1C-4A2EC425A9F2}" type="presOf" srcId="{0866D07C-05BF-7847-BE91-99495FF1E3B7}" destId="{9BE117BB-7910-7249-A73D-7F8B0F572A75}" srcOrd="0" destOrd="0" presId="urn:microsoft.com/office/officeart/2005/8/layout/vList6"/>
    <dgm:cxn modelId="{B4A056D0-85F2-4F45-9231-9889A8481F75}" srcId="{15E35921-C70D-BD49-A96B-98A61436CA9C}" destId="{B77F0F90-1132-1F42-B209-376038221395}" srcOrd="1" destOrd="0" parTransId="{2A43F2AF-7E5C-5C46-AFD7-CD4DD59BC85D}" sibTransId="{D3441DF8-6092-A044-BD83-5D185C2A30AA}"/>
    <dgm:cxn modelId="{BF7C7FE8-B8DF-7446-90A7-FD7CF1633497}" type="presOf" srcId="{15E35921-C70D-BD49-A96B-98A61436CA9C}" destId="{CF191A7A-E61F-C446-8EB1-4D32B24E8F33}" srcOrd="0" destOrd="0" presId="urn:microsoft.com/office/officeart/2005/8/layout/vList6"/>
    <dgm:cxn modelId="{2C04EEFC-3F9E-1F4F-8FFB-0215B2F6761A}" srcId="{15E35921-C70D-BD49-A96B-98A61436CA9C}" destId="{0866D07C-05BF-7847-BE91-99495FF1E3B7}" srcOrd="0" destOrd="0" parTransId="{0F175FA9-E30C-154A-A6BB-F8AEE3A8924D}" sibTransId="{CC118150-9E63-A645-89ED-49E351B19CE1}"/>
    <dgm:cxn modelId="{55F81C1F-1BB0-7E43-804B-343ACF164780}" type="presParOf" srcId="{CF191A7A-E61F-C446-8EB1-4D32B24E8F33}" destId="{7760B94D-E1FC-7940-94F0-A009B4104519}" srcOrd="0" destOrd="0" presId="urn:microsoft.com/office/officeart/2005/8/layout/vList6"/>
    <dgm:cxn modelId="{10CFD8B5-0373-7D4B-8260-3BED80162F4F}" type="presParOf" srcId="{7760B94D-E1FC-7940-94F0-A009B4104519}" destId="{9BE117BB-7910-7249-A73D-7F8B0F572A75}" srcOrd="0" destOrd="0" presId="urn:microsoft.com/office/officeart/2005/8/layout/vList6"/>
    <dgm:cxn modelId="{A15BAF6D-5C03-6140-9CFD-FB15DA0920F8}" type="presParOf" srcId="{7760B94D-E1FC-7940-94F0-A009B4104519}" destId="{01DD640C-9FF3-2148-A06E-43CBFA350BB1}" srcOrd="1" destOrd="0" presId="urn:microsoft.com/office/officeart/2005/8/layout/vList6"/>
    <dgm:cxn modelId="{85C9B267-C67E-844B-9184-8E09530A5260}" type="presParOf" srcId="{CF191A7A-E61F-C446-8EB1-4D32B24E8F33}" destId="{2A03E677-5FC8-CE40-B0D0-CAE57E828CCB}" srcOrd="1" destOrd="0" presId="urn:microsoft.com/office/officeart/2005/8/layout/vList6"/>
    <dgm:cxn modelId="{987C31BE-4FFD-0A44-9B8A-BC57C40D2304}" type="presParOf" srcId="{CF191A7A-E61F-C446-8EB1-4D32B24E8F33}" destId="{38756588-40E9-DE40-A959-23220EB3EE80}" srcOrd="2" destOrd="0" presId="urn:microsoft.com/office/officeart/2005/8/layout/vList6"/>
    <dgm:cxn modelId="{D14AEA41-A2FC-B041-96FB-4E092B46663A}" type="presParOf" srcId="{38756588-40E9-DE40-A959-23220EB3EE80}" destId="{9F28CFFF-2AA6-A543-AF3E-330FF2F38F11}" srcOrd="0" destOrd="0" presId="urn:microsoft.com/office/officeart/2005/8/layout/vList6"/>
    <dgm:cxn modelId="{0E54A6A0-D636-C54E-BADD-750CF0FF6551}" type="presParOf" srcId="{38756588-40E9-DE40-A959-23220EB3EE80}" destId="{56CF8E5D-0D74-394B-A19A-4CFC37F657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268251" y="514"/>
          <a:ext cx="6402376" cy="2005000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t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700" kern="1200" dirty="0">
              <a:solidFill>
                <a:schemeClr val="bg1"/>
              </a:solidFill>
            </a:rPr>
            <a:t> </a:t>
          </a:r>
          <a:r>
            <a:rPr lang="en-US" sz="4400" kern="1200" dirty="0">
              <a:solidFill>
                <a:schemeClr val="bg1"/>
              </a:solidFill>
            </a:rPr>
            <a:t>Crave It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>
              <a:solidFill>
                <a:schemeClr val="bg1"/>
              </a:solidFill>
            </a:rPr>
            <a:t> Dominate</a:t>
          </a:r>
        </a:p>
      </dsp:txBody>
      <dsp:txXfrm>
        <a:off x="4268251" y="251139"/>
        <a:ext cx="5650501" cy="1503750"/>
      </dsp:txXfrm>
    </dsp:sp>
    <dsp:sp modelId="{9BE117BB-7910-7249-A73D-7F8B0F572A75}">
      <dsp:nvSpPr>
        <dsp:cNvPr id="0" name=""/>
        <dsp:cNvSpPr/>
      </dsp:nvSpPr>
      <dsp:spPr>
        <a:xfrm>
          <a:off x="0" y="514"/>
          <a:ext cx="4268251" cy="200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97876" y="98390"/>
        <a:ext cx="4072499" cy="1809248"/>
      </dsp:txXfrm>
    </dsp:sp>
    <dsp:sp modelId="{56CF8E5D-0D74-394B-A19A-4CFC37F65747}">
      <dsp:nvSpPr>
        <dsp:cNvPr id="0" name=""/>
        <dsp:cNvSpPr/>
      </dsp:nvSpPr>
      <dsp:spPr>
        <a:xfrm>
          <a:off x="4268251" y="2206014"/>
          <a:ext cx="6402376" cy="2005000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t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700" kern="1200" dirty="0"/>
            <a:t> </a:t>
          </a:r>
          <a:r>
            <a:rPr lang="en-US" sz="4400" kern="1200" dirty="0"/>
            <a:t>Shy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 Wear it lightly</a:t>
          </a:r>
        </a:p>
      </dsp:txBody>
      <dsp:txXfrm>
        <a:off x="4268251" y="2456639"/>
        <a:ext cx="5650501" cy="1503750"/>
      </dsp:txXfrm>
    </dsp:sp>
    <dsp:sp modelId="{9F28CFFF-2AA6-A543-AF3E-330FF2F38F11}">
      <dsp:nvSpPr>
        <dsp:cNvPr id="0" name=""/>
        <dsp:cNvSpPr/>
      </dsp:nvSpPr>
      <dsp:spPr>
        <a:xfrm>
          <a:off x="0" y="2206014"/>
          <a:ext cx="4268251" cy="200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97876" y="2303890"/>
        <a:ext cx="4072499" cy="1809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206240" y="491"/>
          <a:ext cx="6309360" cy="191493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>
              <a:solidFill>
                <a:schemeClr val="bg1"/>
              </a:solidFill>
            </a:rPr>
            <a:t> It is </a:t>
          </a:r>
          <a:r>
            <a:rPr lang="en-US" sz="4400" kern="1200" dirty="0">
              <a:solidFill>
                <a:schemeClr val="bg1"/>
              </a:solidFill>
            </a:rPr>
            <a:t>Like a habit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>
              <a:solidFill>
                <a:schemeClr val="bg1"/>
              </a:solidFill>
            </a:rPr>
            <a:t> Cultivate mutuality</a:t>
          </a:r>
        </a:p>
      </dsp:txBody>
      <dsp:txXfrm>
        <a:off x="4206240" y="239858"/>
        <a:ext cx="5591260" cy="1436199"/>
      </dsp:txXfrm>
    </dsp:sp>
    <dsp:sp modelId="{9BE117BB-7910-7249-A73D-7F8B0F572A75}">
      <dsp:nvSpPr>
        <dsp:cNvPr id="0" name=""/>
        <dsp:cNvSpPr/>
      </dsp:nvSpPr>
      <dsp:spPr>
        <a:xfrm>
          <a:off x="0" y="491"/>
          <a:ext cx="4206240" cy="19149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93479" y="93970"/>
        <a:ext cx="4019282" cy="1727975"/>
      </dsp:txXfrm>
    </dsp:sp>
    <dsp:sp modelId="{56CF8E5D-0D74-394B-A19A-4CFC37F65747}">
      <dsp:nvSpPr>
        <dsp:cNvPr id="0" name=""/>
        <dsp:cNvSpPr/>
      </dsp:nvSpPr>
      <dsp:spPr>
        <a:xfrm>
          <a:off x="4206240" y="2106917"/>
          <a:ext cx="6309360" cy="191493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/>
            <a:t> </a:t>
          </a:r>
          <a:r>
            <a:rPr lang="en-US" sz="4400" kern="1200" dirty="0"/>
            <a:t>Fewer to network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 Is out of the way</a:t>
          </a:r>
        </a:p>
      </dsp:txBody>
      <dsp:txXfrm>
        <a:off x="4206240" y="2346284"/>
        <a:ext cx="5591260" cy="1436199"/>
      </dsp:txXfrm>
    </dsp:sp>
    <dsp:sp modelId="{9F28CFFF-2AA6-A543-AF3E-330FF2F38F11}">
      <dsp:nvSpPr>
        <dsp:cNvPr id="0" name=""/>
        <dsp:cNvSpPr/>
      </dsp:nvSpPr>
      <dsp:spPr>
        <a:xfrm>
          <a:off x="0" y="2106917"/>
          <a:ext cx="4206240" cy="19149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93479" y="2200396"/>
        <a:ext cx="4019282" cy="17279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206240" y="491"/>
          <a:ext cx="6309360" cy="191493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>
              <a:solidFill>
                <a:schemeClr val="bg1"/>
              </a:solidFill>
            </a:rPr>
            <a:t> </a:t>
          </a:r>
          <a:r>
            <a:rPr lang="en-US" sz="4000" kern="1200" dirty="0">
              <a:solidFill>
                <a:schemeClr val="bg1"/>
              </a:solidFill>
            </a:rPr>
            <a:t>Aim to impress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>
              <a:solidFill>
                <a:schemeClr val="bg1"/>
              </a:solidFill>
            </a:rPr>
            <a:t> Rarely change their POV</a:t>
          </a:r>
        </a:p>
      </dsp:txBody>
      <dsp:txXfrm>
        <a:off x="4206240" y="239858"/>
        <a:ext cx="5591260" cy="1436199"/>
      </dsp:txXfrm>
    </dsp:sp>
    <dsp:sp modelId="{9BE117BB-7910-7249-A73D-7F8B0F572A75}">
      <dsp:nvSpPr>
        <dsp:cNvPr id="0" name=""/>
        <dsp:cNvSpPr/>
      </dsp:nvSpPr>
      <dsp:spPr>
        <a:xfrm>
          <a:off x="0" y="491"/>
          <a:ext cx="4206240" cy="19149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93479" y="93970"/>
        <a:ext cx="4019282" cy="1727975"/>
      </dsp:txXfrm>
    </dsp:sp>
    <dsp:sp modelId="{56CF8E5D-0D74-394B-A19A-4CFC37F65747}">
      <dsp:nvSpPr>
        <dsp:cNvPr id="0" name=""/>
        <dsp:cNvSpPr/>
      </dsp:nvSpPr>
      <dsp:spPr>
        <a:xfrm>
          <a:off x="4206240" y="2106917"/>
          <a:ext cx="6309360" cy="191493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 </a:t>
          </a:r>
          <a:r>
            <a:rPr lang="en-US" sz="4000" kern="1200" dirty="0"/>
            <a:t>To contribute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 Willing to change POV</a:t>
          </a:r>
        </a:p>
      </dsp:txBody>
      <dsp:txXfrm>
        <a:off x="4206240" y="2346284"/>
        <a:ext cx="5591260" cy="1436199"/>
      </dsp:txXfrm>
    </dsp:sp>
    <dsp:sp modelId="{9F28CFFF-2AA6-A543-AF3E-330FF2F38F11}">
      <dsp:nvSpPr>
        <dsp:cNvPr id="0" name=""/>
        <dsp:cNvSpPr/>
      </dsp:nvSpPr>
      <dsp:spPr>
        <a:xfrm>
          <a:off x="0" y="2106917"/>
          <a:ext cx="4206240" cy="19149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93479" y="2200396"/>
        <a:ext cx="4019282" cy="17279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171555" y="46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05" tIns="27305" rIns="27305" bIns="27305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300" kern="1200" dirty="0">
              <a:solidFill>
                <a:schemeClr val="bg1"/>
              </a:solidFill>
            </a:rPr>
            <a:t> </a:t>
          </a:r>
          <a:r>
            <a:rPr lang="en-US" sz="4400" kern="1200" dirty="0">
              <a:solidFill>
                <a:schemeClr val="bg1"/>
              </a:solidFill>
            </a:rPr>
            <a:t>Play</a:t>
          </a:r>
          <a:r>
            <a:rPr lang="en-US" sz="4400" kern="1200" baseline="0" dirty="0">
              <a:solidFill>
                <a:schemeClr val="bg1"/>
              </a:solidFill>
            </a:rPr>
            <a:t> to win</a:t>
          </a:r>
          <a:endParaRPr lang="en-US" sz="4400" kern="1200" dirty="0">
            <a:solidFill>
              <a:schemeClr val="bg1"/>
            </a:solidFill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>
              <a:solidFill>
                <a:schemeClr val="bg1"/>
              </a:solidFill>
            </a:rPr>
            <a:t> Play to hurt</a:t>
          </a:r>
        </a:p>
      </dsp:txBody>
      <dsp:txXfrm>
        <a:off x="4171555" y="227949"/>
        <a:ext cx="5574885" cy="1364897"/>
      </dsp:txXfrm>
    </dsp:sp>
    <dsp:sp modelId="{9BE117BB-7910-7249-A73D-7F8B0F572A75}">
      <dsp:nvSpPr>
        <dsp:cNvPr id="0" name=""/>
        <dsp:cNvSpPr/>
      </dsp:nvSpPr>
      <dsp:spPr>
        <a:xfrm>
          <a:off x="0" y="46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88838" y="89304"/>
        <a:ext cx="3993880" cy="1642187"/>
      </dsp:txXfrm>
    </dsp:sp>
    <dsp:sp modelId="{56CF8E5D-0D74-394B-A19A-4CFC37F65747}">
      <dsp:nvSpPr>
        <dsp:cNvPr id="0" name=""/>
        <dsp:cNvSpPr/>
      </dsp:nvSpPr>
      <dsp:spPr>
        <a:xfrm>
          <a:off x="4171555" y="200231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05" tIns="27305" rIns="27305" bIns="27305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300" kern="1200" dirty="0"/>
            <a:t> </a:t>
          </a:r>
          <a:r>
            <a:rPr lang="en-US" sz="4400" kern="1200" dirty="0"/>
            <a:t>To Manage it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 Step aside if messy</a:t>
          </a:r>
        </a:p>
      </dsp:txBody>
      <dsp:txXfrm>
        <a:off x="4171555" y="2229799"/>
        <a:ext cx="5574885" cy="1364897"/>
      </dsp:txXfrm>
    </dsp:sp>
    <dsp:sp modelId="{9F28CFFF-2AA6-A543-AF3E-330FF2F38F11}">
      <dsp:nvSpPr>
        <dsp:cNvPr id="0" name=""/>
        <dsp:cNvSpPr/>
      </dsp:nvSpPr>
      <dsp:spPr>
        <a:xfrm>
          <a:off x="0" y="200231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88838" y="2091154"/>
        <a:ext cx="3993880" cy="16421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171555" y="46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>
              <a:solidFill>
                <a:schemeClr val="bg1"/>
              </a:solidFill>
            </a:rPr>
            <a:t>Fight for more. </a:t>
          </a:r>
          <a:r>
            <a:rPr lang="en-US" sz="2400" kern="1200" dirty="0">
              <a:solidFill>
                <a:schemeClr val="bg1"/>
              </a:solidFill>
            </a:rPr>
            <a:t>‘I think this is unfair”</a:t>
          </a:r>
          <a:endParaRPr lang="en-US" sz="4400" kern="1200" dirty="0">
            <a:solidFill>
              <a:schemeClr val="bg1"/>
            </a:solidFill>
          </a:endParaRPr>
        </a:p>
      </dsp:txBody>
      <dsp:txXfrm>
        <a:off x="4171555" y="227949"/>
        <a:ext cx="5574885" cy="1364897"/>
      </dsp:txXfrm>
    </dsp:sp>
    <dsp:sp modelId="{9BE117BB-7910-7249-A73D-7F8B0F572A75}">
      <dsp:nvSpPr>
        <dsp:cNvPr id="0" name=""/>
        <dsp:cNvSpPr/>
      </dsp:nvSpPr>
      <dsp:spPr>
        <a:xfrm>
          <a:off x="0" y="46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88838" y="89304"/>
        <a:ext cx="3993880" cy="1642187"/>
      </dsp:txXfrm>
    </dsp:sp>
    <dsp:sp modelId="{56CF8E5D-0D74-394B-A19A-4CFC37F65747}">
      <dsp:nvSpPr>
        <dsp:cNvPr id="0" name=""/>
        <dsp:cNvSpPr/>
      </dsp:nvSpPr>
      <dsp:spPr>
        <a:xfrm>
          <a:off x="4171555" y="200231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Settle for less. </a:t>
          </a:r>
          <a:r>
            <a:rPr lang="en-US" sz="2400" kern="1200" dirty="0"/>
            <a:t>‘I hope it is fair’</a:t>
          </a:r>
          <a:endParaRPr lang="en-US" sz="4400" kern="1200" dirty="0"/>
        </a:p>
      </dsp:txBody>
      <dsp:txXfrm>
        <a:off x="4171555" y="2229799"/>
        <a:ext cx="5574885" cy="1364897"/>
      </dsp:txXfrm>
    </dsp:sp>
    <dsp:sp modelId="{9F28CFFF-2AA6-A543-AF3E-330FF2F38F11}">
      <dsp:nvSpPr>
        <dsp:cNvPr id="0" name=""/>
        <dsp:cNvSpPr/>
      </dsp:nvSpPr>
      <dsp:spPr>
        <a:xfrm>
          <a:off x="0" y="200231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88838" y="2091154"/>
        <a:ext cx="3993880" cy="16421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171555" y="46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600" kern="1200" dirty="0">
              <a:solidFill>
                <a:schemeClr val="bg1"/>
              </a:solidFill>
            </a:rPr>
            <a:t> </a:t>
          </a:r>
          <a:r>
            <a:rPr lang="en-US" sz="4400" kern="1200" dirty="0">
              <a:solidFill>
                <a:schemeClr val="bg1"/>
              </a:solidFill>
            </a:rPr>
            <a:t>Seen</a:t>
          </a:r>
          <a:r>
            <a:rPr lang="en-US" sz="4400" kern="1200" baseline="0" dirty="0">
              <a:solidFill>
                <a:schemeClr val="bg1"/>
              </a:solidFill>
            </a:rPr>
            <a:t> as assertive. </a:t>
          </a:r>
          <a:r>
            <a:rPr lang="en-US" sz="2400" kern="1200" baseline="0" dirty="0">
              <a:solidFill>
                <a:schemeClr val="bg1"/>
              </a:solidFill>
            </a:rPr>
            <a:t>‘He is decisive’</a:t>
          </a:r>
          <a:endParaRPr lang="en-US" sz="5600" kern="1200" dirty="0">
            <a:solidFill>
              <a:schemeClr val="bg1"/>
            </a:solidFill>
          </a:endParaRPr>
        </a:p>
      </dsp:txBody>
      <dsp:txXfrm>
        <a:off x="4171555" y="227949"/>
        <a:ext cx="5574885" cy="1364897"/>
      </dsp:txXfrm>
    </dsp:sp>
    <dsp:sp modelId="{9BE117BB-7910-7249-A73D-7F8B0F572A75}">
      <dsp:nvSpPr>
        <dsp:cNvPr id="0" name=""/>
        <dsp:cNvSpPr/>
      </dsp:nvSpPr>
      <dsp:spPr>
        <a:xfrm>
          <a:off x="0" y="46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88838" y="89304"/>
        <a:ext cx="3993880" cy="1642187"/>
      </dsp:txXfrm>
    </dsp:sp>
    <dsp:sp modelId="{56CF8E5D-0D74-394B-A19A-4CFC37F65747}">
      <dsp:nvSpPr>
        <dsp:cNvPr id="0" name=""/>
        <dsp:cNvSpPr/>
      </dsp:nvSpPr>
      <dsp:spPr>
        <a:xfrm>
          <a:off x="4171555" y="200231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 dirty="0"/>
            <a:t> </a:t>
          </a:r>
          <a:r>
            <a:rPr lang="en-US" sz="4400" kern="1200" dirty="0"/>
            <a:t>Seen</a:t>
          </a:r>
          <a:r>
            <a:rPr lang="en-US" sz="4400" kern="1200" baseline="0" dirty="0"/>
            <a:t> as bossy. </a:t>
          </a:r>
          <a:r>
            <a:rPr lang="en-US" sz="2400" kern="1200" baseline="0" dirty="0"/>
            <a:t>‘She is authoritarian’</a:t>
          </a:r>
          <a:endParaRPr lang="en-US" sz="6500" kern="1200" dirty="0"/>
        </a:p>
      </dsp:txBody>
      <dsp:txXfrm>
        <a:off x="4171555" y="2229799"/>
        <a:ext cx="5574885" cy="1364897"/>
      </dsp:txXfrm>
    </dsp:sp>
    <dsp:sp modelId="{9F28CFFF-2AA6-A543-AF3E-330FF2F38F11}">
      <dsp:nvSpPr>
        <dsp:cNvPr id="0" name=""/>
        <dsp:cNvSpPr/>
      </dsp:nvSpPr>
      <dsp:spPr>
        <a:xfrm>
          <a:off x="0" y="200231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88838" y="2091154"/>
        <a:ext cx="3993880" cy="16421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171555" y="46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t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600" kern="1200" dirty="0">
              <a:solidFill>
                <a:schemeClr val="bg1"/>
              </a:solidFill>
            </a:rPr>
            <a:t> </a:t>
          </a:r>
          <a:r>
            <a:rPr lang="en-US" sz="4400" kern="1200" dirty="0">
              <a:solidFill>
                <a:schemeClr val="bg1"/>
              </a:solidFill>
            </a:rPr>
            <a:t>First</a:t>
          </a:r>
          <a:r>
            <a:rPr lang="en-US" sz="4400" kern="1200" baseline="0" dirty="0">
              <a:solidFill>
                <a:schemeClr val="bg1"/>
              </a:solidFill>
            </a:rPr>
            <a:t> in line to take credit (</a:t>
          </a:r>
          <a:r>
            <a:rPr lang="en-US" sz="2800" kern="1200" baseline="0" dirty="0">
              <a:solidFill>
                <a:schemeClr val="bg1"/>
              </a:solidFill>
            </a:rPr>
            <a:t>ATM-</a:t>
          </a:r>
          <a:r>
            <a:rPr lang="en-US" sz="2800" kern="1200" baseline="0" dirty="0">
              <a:solidFill>
                <a:srgbClr val="FF0000"/>
              </a:solidFill>
            </a:rPr>
            <a:t>A</a:t>
          </a:r>
          <a:r>
            <a:rPr lang="en-US" sz="2800" kern="1200" baseline="0" dirty="0">
              <a:solidFill>
                <a:schemeClr val="bg1"/>
              </a:solidFill>
            </a:rPr>
            <a:t>ll </a:t>
          </a:r>
          <a:r>
            <a:rPr lang="en-US" sz="2800" kern="1200" baseline="0" dirty="0">
              <a:solidFill>
                <a:srgbClr val="FF0000"/>
              </a:solidFill>
            </a:rPr>
            <a:t>T</a:t>
          </a:r>
          <a:r>
            <a:rPr lang="en-US" sz="2800" kern="1200" baseline="0" dirty="0">
              <a:solidFill>
                <a:schemeClr val="bg1"/>
              </a:solidFill>
            </a:rPr>
            <a:t>hanks to </a:t>
          </a:r>
          <a:r>
            <a:rPr lang="en-US" sz="2800" kern="1200" baseline="0" dirty="0">
              <a:solidFill>
                <a:srgbClr val="FF0000"/>
              </a:solidFill>
            </a:rPr>
            <a:t>M</a:t>
          </a:r>
          <a:r>
            <a:rPr lang="en-US" sz="2800" kern="1200" baseline="0" dirty="0">
              <a:solidFill>
                <a:schemeClr val="bg1"/>
              </a:solidFill>
            </a:rPr>
            <a:t>e)</a:t>
          </a:r>
          <a:endParaRPr lang="en-US" sz="4600" kern="1200" dirty="0">
            <a:solidFill>
              <a:schemeClr val="bg1"/>
            </a:solidFill>
          </a:endParaRPr>
        </a:p>
      </dsp:txBody>
      <dsp:txXfrm>
        <a:off x="4171555" y="227949"/>
        <a:ext cx="5574885" cy="1364897"/>
      </dsp:txXfrm>
    </dsp:sp>
    <dsp:sp modelId="{9BE117BB-7910-7249-A73D-7F8B0F572A75}">
      <dsp:nvSpPr>
        <dsp:cNvPr id="0" name=""/>
        <dsp:cNvSpPr/>
      </dsp:nvSpPr>
      <dsp:spPr>
        <a:xfrm>
          <a:off x="0" y="46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88838" y="89304"/>
        <a:ext cx="3993880" cy="1642187"/>
      </dsp:txXfrm>
    </dsp:sp>
    <dsp:sp modelId="{56CF8E5D-0D74-394B-A19A-4CFC37F65747}">
      <dsp:nvSpPr>
        <dsp:cNvPr id="0" name=""/>
        <dsp:cNvSpPr/>
      </dsp:nvSpPr>
      <dsp:spPr>
        <a:xfrm>
          <a:off x="4171555" y="200231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t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600" kern="1200" dirty="0"/>
            <a:t> </a:t>
          </a:r>
          <a:r>
            <a:rPr lang="en-US" sz="4400" kern="1200" dirty="0"/>
            <a:t>First in line to share credit</a:t>
          </a:r>
          <a:endParaRPr lang="en-US" sz="4600" kern="1200" dirty="0"/>
        </a:p>
      </dsp:txBody>
      <dsp:txXfrm>
        <a:off x="4171555" y="2229799"/>
        <a:ext cx="5574885" cy="1364897"/>
      </dsp:txXfrm>
    </dsp:sp>
    <dsp:sp modelId="{9F28CFFF-2AA6-A543-AF3E-330FF2F38F11}">
      <dsp:nvSpPr>
        <dsp:cNvPr id="0" name=""/>
        <dsp:cNvSpPr/>
      </dsp:nvSpPr>
      <dsp:spPr>
        <a:xfrm>
          <a:off x="0" y="200231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88838" y="2091154"/>
        <a:ext cx="3993880" cy="16421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D640C-9FF3-2148-A06E-43CBFA350BB1}">
      <dsp:nvSpPr>
        <dsp:cNvPr id="0" name=""/>
        <dsp:cNvSpPr/>
      </dsp:nvSpPr>
      <dsp:spPr>
        <a:xfrm>
          <a:off x="4171555" y="46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t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600" kern="1200" dirty="0">
              <a:solidFill>
                <a:schemeClr val="bg1"/>
              </a:solidFill>
            </a:rPr>
            <a:t> </a:t>
          </a:r>
          <a:r>
            <a:rPr lang="en-US" sz="4400" kern="1200" dirty="0">
              <a:solidFill>
                <a:schemeClr val="bg1"/>
              </a:solidFill>
            </a:rPr>
            <a:t>Wear</a:t>
          </a:r>
          <a:r>
            <a:rPr lang="en-US" sz="4400" kern="1200" baseline="0" dirty="0">
              <a:solidFill>
                <a:schemeClr val="bg1"/>
              </a:solidFill>
            </a:rPr>
            <a:t> it on their sleeves. </a:t>
          </a:r>
          <a:r>
            <a:rPr lang="en-US" sz="2800" kern="1200" baseline="0" dirty="0">
              <a:solidFill>
                <a:schemeClr val="bg1"/>
              </a:solidFill>
            </a:rPr>
            <a:t>‘</a:t>
          </a:r>
          <a:r>
            <a:rPr lang="en-US" sz="2400" kern="1200" baseline="0" dirty="0">
              <a:solidFill>
                <a:schemeClr val="bg1"/>
              </a:solidFill>
            </a:rPr>
            <a:t>He is hungry’</a:t>
          </a:r>
          <a:endParaRPr lang="en-US" sz="4600" kern="1200" dirty="0">
            <a:solidFill>
              <a:schemeClr val="bg1"/>
            </a:solidFill>
          </a:endParaRPr>
        </a:p>
      </dsp:txBody>
      <dsp:txXfrm>
        <a:off x="4171555" y="227949"/>
        <a:ext cx="5574885" cy="1364897"/>
      </dsp:txXfrm>
    </dsp:sp>
    <dsp:sp modelId="{9BE117BB-7910-7249-A73D-7F8B0F572A75}">
      <dsp:nvSpPr>
        <dsp:cNvPr id="0" name=""/>
        <dsp:cNvSpPr/>
      </dsp:nvSpPr>
      <dsp:spPr>
        <a:xfrm>
          <a:off x="0" y="46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Men</a:t>
          </a:r>
        </a:p>
      </dsp:txBody>
      <dsp:txXfrm>
        <a:off x="88838" y="89304"/>
        <a:ext cx="3993880" cy="1642187"/>
      </dsp:txXfrm>
    </dsp:sp>
    <dsp:sp modelId="{56CF8E5D-0D74-394B-A19A-4CFC37F65747}">
      <dsp:nvSpPr>
        <dsp:cNvPr id="0" name=""/>
        <dsp:cNvSpPr/>
      </dsp:nvSpPr>
      <dsp:spPr>
        <a:xfrm>
          <a:off x="4171555" y="2002316"/>
          <a:ext cx="6257334" cy="1819863"/>
        </a:xfrm>
        <a:prstGeom prst="rightArrow">
          <a:avLst>
            <a:gd name="adj1" fmla="val 75000"/>
            <a:gd name="adj2" fmla="val 50000"/>
          </a:avLst>
        </a:prstGeom>
        <a:solidFill>
          <a:srgbClr val="E858E8">
            <a:alpha val="6902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 dirty="0"/>
            <a:t> </a:t>
          </a:r>
          <a:r>
            <a:rPr lang="en-US" sz="4400" kern="1200" dirty="0"/>
            <a:t>Don’t</a:t>
          </a:r>
          <a:r>
            <a:rPr lang="en-US" sz="4400" kern="1200" baseline="0" dirty="0"/>
            <a:t> show it. </a:t>
          </a:r>
          <a:r>
            <a:rPr lang="en-US" sz="2400" kern="1200" baseline="0" dirty="0"/>
            <a:t>‘Does she  want the job?’</a:t>
          </a:r>
          <a:endParaRPr lang="en-US" sz="65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 dirty="0"/>
        </a:p>
      </dsp:txBody>
      <dsp:txXfrm>
        <a:off x="4171555" y="2229799"/>
        <a:ext cx="5574885" cy="1364897"/>
      </dsp:txXfrm>
    </dsp:sp>
    <dsp:sp modelId="{9F28CFFF-2AA6-A543-AF3E-330FF2F38F11}">
      <dsp:nvSpPr>
        <dsp:cNvPr id="0" name=""/>
        <dsp:cNvSpPr/>
      </dsp:nvSpPr>
      <dsp:spPr>
        <a:xfrm>
          <a:off x="0" y="2002316"/>
          <a:ext cx="4171556" cy="18198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Women</a:t>
          </a:r>
        </a:p>
      </dsp:txBody>
      <dsp:txXfrm>
        <a:off x="88838" y="2091154"/>
        <a:ext cx="3993880" cy="1642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075CD-DE09-F041-B751-676699177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6C7C9-C455-E44A-8097-E40AC6B61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D3093-04DD-7F4D-9062-C0CC374A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F12DF-732B-8D4F-BEA7-E62729BF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88257-D0D3-294C-A308-3D058BA5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8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0704E-C248-8644-8507-888B37610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50FF7-8B50-DB49-BC0B-50338B998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6293C-A321-CE4D-B777-6CE32316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41E24-5001-6547-AE7B-84B85FCD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9AEFA-F002-AA4F-A431-B786D38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6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86BE3-CB82-D843-851D-F51EFA73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608CF-5B02-7044-A04D-F2E12EB23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356FC-8B88-0148-9032-1EBB196ED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9CF8E-4B16-DF47-B9DF-9A5A577DC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0026E-5B82-C549-8978-EDCF600F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9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CAED4-F0E5-914C-8AB1-9D6D2290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1E27D-0C1D-F947-AD08-54D2787FEA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3BDD0-3DE4-C84F-90C4-04E94FAA9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E320E-6160-194F-8C61-88D51C27A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5FB0E-9B88-3843-B6A1-81F0DB100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903D3-9BBA-074B-ADCE-6175DB31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38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57512-CD10-0A4C-9B4D-CE3B8EAF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848B2-059D-8140-A590-8BC70BAF1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26741-E9D5-B347-8135-A217D3430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04A032-DA6E-A244-8A0A-9A6A09075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18E32-D0DA-AF4F-9526-86502AC20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1C19B8-C93F-E545-A5C6-800F64576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75FBE2-E9E5-FF49-A98C-7B6197F1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6B4AF6-5D68-5B45-AAE7-2494D729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3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34F53-8D4E-C247-9C47-28201654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6A65EA-97B7-2B40-8D65-D527D4462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9675F-92B4-274D-A83F-DFE7A6E7A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2EFAD-B415-5D41-85CD-E05BBF7A4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3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5CFF59-68B3-4C4F-8866-7370DE24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B2B11-363A-9B45-BA8B-2DDABF78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5D565-C995-854E-88AA-C5E1A6C65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1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563D4-90F8-A04C-B27E-AD240E50C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A948A-1D8F-8746-A032-D73E257A1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4E081-E740-E340-B215-EF8B8BAD4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CA1C1-1A57-0D45-A676-2D3CF702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61974-88BC-7F4C-8717-4B687492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2B2EC-1333-D745-8974-03060CF1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7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CAB0-E41B-5A4F-9724-E5C540377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4DF81-4326-4548-B2FE-2B0A92BCF5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5E15F-9A19-0B4E-A8D4-1F8E5CA02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4F4C1-976C-DF46-ADF9-3C216C1CE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18A6-8DFB-D246-ACE2-3A5E8AC8F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83C84-E77E-2D46-9A4E-895AFE73F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7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02CDC-229C-C941-BB41-70CBFB6C6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744CE-2EF4-ED46-912F-0D97BBC75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57600-709E-9E47-8E42-FAE54DD0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DD021-1019-0B43-BAE3-2D0E30D1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99786-4D2D-6A44-9446-E641340F2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1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9E4A68-B5FE-1F41-A6E2-0B240E256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D0419F-4FD1-C943-ABC1-4DD5F3BF2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E9D2E-17B7-F645-90DD-60561CFFD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9EF41-C9B2-D24B-B7AA-13F7C5E04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2E715-68F0-5D4B-8F55-E27F7742B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2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8394F-EB7A-664A-B2AB-530FE2AE4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7C890-195D-DB46-9E13-C440EBEA6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EB300-E0D8-3C43-A58E-870E34F3A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3BAAE-6E46-5A49-B2E2-C4C2E0B5CC0E}" type="datetimeFigureOut">
              <a:rPr lang="en-US" smtClean="0"/>
              <a:t>7/17/19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BB21C-F49C-E24E-AE9E-7E546F5721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AAC74-74CA-AE48-9CF1-1217C3B03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E005A-89F8-704A-B812-25463EE49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7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on a beach&#10;&#10;Description automatically generated">
            <a:extLst>
              <a:ext uri="{FF2B5EF4-FFF2-40B4-BE49-F238E27FC236}">
                <a16:creationId xmlns:a16="http://schemas.microsoft.com/office/drawing/2014/main" id="{29BDE0B5-BD50-FA4E-8B32-A224C635C7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7E7051-43B0-6848-AA7E-2C4188723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8908" y="222422"/>
            <a:ext cx="5895109" cy="23876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Women’s leadership Forum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C6353B-847F-A040-BC7A-7DFD0D534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735781"/>
            <a:ext cx="5541818" cy="540327"/>
          </a:xfrm>
        </p:spPr>
        <p:txBody>
          <a:bodyPr/>
          <a:lstStyle/>
          <a:p>
            <a:r>
              <a:rPr lang="en-US" b="1" dirty="0"/>
              <a:t>WILL – July 17, 2019 | Shiv - ABG</a:t>
            </a:r>
          </a:p>
        </p:txBody>
      </p:sp>
    </p:spTree>
    <p:extLst>
      <p:ext uri="{BB962C8B-B14F-4D97-AF65-F5344CB8AC3E}">
        <p14:creationId xmlns:p14="http://schemas.microsoft.com/office/powerpoint/2010/main" val="399442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wall, bed, person&#10;&#10;Description automatically generated">
            <a:extLst>
              <a:ext uri="{FF2B5EF4-FFF2-40B4-BE49-F238E27FC236}">
                <a16:creationId xmlns:a16="http://schemas.microsoft.com/office/drawing/2014/main" id="{EFDE2414-4571-294F-B94A-467007FA80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CDECC-D4EC-B446-960D-2FF6E66F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86" y="267153"/>
            <a:ext cx="10405242" cy="2655661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+mn-lt"/>
              </a:rPr>
              <a:t>Today about 5% of Fortune 500 or S &amp; P 500 CEOs are women. It has been 5 %  for the last ten years!!</a:t>
            </a:r>
          </a:p>
        </p:txBody>
      </p:sp>
    </p:spTree>
    <p:extLst>
      <p:ext uri="{BB962C8B-B14F-4D97-AF65-F5344CB8AC3E}">
        <p14:creationId xmlns:p14="http://schemas.microsoft.com/office/powerpoint/2010/main" val="10362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white building&#10;&#10;Description automatically generated">
            <a:extLst>
              <a:ext uri="{FF2B5EF4-FFF2-40B4-BE49-F238E27FC236}">
                <a16:creationId xmlns:a16="http://schemas.microsoft.com/office/drawing/2014/main" id="{23CBAA85-0FD2-8741-86B6-72C4157A4F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0E78C0-B129-8243-8F24-4ACAA41F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65125"/>
            <a:ext cx="5538953" cy="5899041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India is no different !!</a:t>
            </a:r>
          </a:p>
        </p:txBody>
      </p:sp>
    </p:spTree>
    <p:extLst>
      <p:ext uri="{BB962C8B-B14F-4D97-AF65-F5344CB8AC3E}">
        <p14:creationId xmlns:p14="http://schemas.microsoft.com/office/powerpoint/2010/main" val="179610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5E263-62E5-E140-AECF-C13D0F257C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0372" y="1397710"/>
            <a:ext cx="9186711" cy="40625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0055B2-A2E4-7C49-8DD4-9B86B5CDFCB4}"/>
              </a:ext>
            </a:extLst>
          </p:cNvPr>
          <p:cNvSpPr txBox="1"/>
          <p:nvPr/>
        </p:nvSpPr>
        <p:spPr>
          <a:xfrm>
            <a:off x="388883" y="6348248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Source : ET, March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E30B3-260C-FD42-BEE9-13DF594D0633}"/>
              </a:ext>
            </a:extLst>
          </p:cNvPr>
          <p:cNvSpPr txBox="1"/>
          <p:nvPr/>
        </p:nvSpPr>
        <p:spPr>
          <a:xfrm>
            <a:off x="5349764" y="546538"/>
            <a:ext cx="17155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3.69 %</a:t>
            </a:r>
          </a:p>
        </p:txBody>
      </p:sp>
    </p:spTree>
    <p:extLst>
      <p:ext uri="{BB962C8B-B14F-4D97-AF65-F5344CB8AC3E}">
        <p14:creationId xmlns:p14="http://schemas.microsoft.com/office/powerpoint/2010/main" val="474229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ground, coffee, building&#10;&#10;Description automatically generated">
            <a:extLst>
              <a:ext uri="{FF2B5EF4-FFF2-40B4-BE49-F238E27FC236}">
                <a16:creationId xmlns:a16="http://schemas.microsoft.com/office/drawing/2014/main" id="{178F1577-A44C-EB43-B985-33AE9E89C2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CDECC-D4EC-B446-960D-2FF6E66F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09" y="552162"/>
            <a:ext cx="8118764" cy="3687330"/>
          </a:xfrm>
        </p:spPr>
        <p:txBody>
          <a:bodyPr/>
          <a:lstStyle/>
          <a:p>
            <a:r>
              <a:rPr lang="en-US" b="1" dirty="0">
                <a:latin typeface="+mn-lt"/>
              </a:rPr>
              <a:t>There is a lot of talk, why aren’t things changing/moving?</a:t>
            </a:r>
          </a:p>
        </p:txBody>
      </p:sp>
    </p:spTree>
    <p:extLst>
      <p:ext uri="{BB962C8B-B14F-4D97-AF65-F5344CB8AC3E}">
        <p14:creationId xmlns:p14="http://schemas.microsoft.com/office/powerpoint/2010/main" val="82433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all, indoor, chair, table&#10;&#10;Description automatically generated">
            <a:extLst>
              <a:ext uri="{FF2B5EF4-FFF2-40B4-BE49-F238E27FC236}">
                <a16:creationId xmlns:a16="http://schemas.microsoft.com/office/drawing/2014/main" id="{932BF964-1462-5344-92BB-0A74B092E0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16"/>
          <a:stretch/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9A54D-7412-884D-887B-589CDC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87" y="271462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Some possible reasons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FCE7-B8B3-CE45-87EC-4E229A529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82" y="1477963"/>
            <a:ext cx="10625959" cy="290303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Society hasn’t changed much in the way they see roles of women and men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There aren’t enough women at the lower &amp; middle  levels for a strong pipeline to develop – drop offs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Women have to think of the social side of how organizations work.</a:t>
            </a:r>
          </a:p>
        </p:txBody>
      </p:sp>
    </p:spTree>
    <p:extLst>
      <p:ext uri="{BB962C8B-B14F-4D97-AF65-F5344CB8AC3E}">
        <p14:creationId xmlns:p14="http://schemas.microsoft.com/office/powerpoint/2010/main" val="1183103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43BB90CC-AE89-D644-A8F5-06FE9368D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2C57C9-8269-944B-9D60-420CE8DAB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24" y="365125"/>
            <a:ext cx="11624442" cy="125346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Men and Women are different at work………..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Let’s look at </a:t>
            </a:r>
            <a:r>
              <a:rPr lang="en-US" sz="6000" b="1" dirty="0">
                <a:latin typeface="+mn-lt"/>
              </a:rPr>
              <a:t>8</a:t>
            </a:r>
            <a:r>
              <a:rPr lang="en-US" b="1" dirty="0">
                <a:latin typeface="+mn-lt"/>
              </a:rPr>
              <a:t> dimensions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7ABBE7-7427-734A-B4E6-7F53325354D3}"/>
              </a:ext>
            </a:extLst>
          </p:cNvPr>
          <p:cNvSpPr txBox="1"/>
          <p:nvPr/>
        </p:nvSpPr>
        <p:spPr>
          <a:xfrm>
            <a:off x="231228" y="5843745"/>
            <a:ext cx="4498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Statutory warning: This doesn’t mean that all</a:t>
            </a:r>
          </a:p>
          <a:p>
            <a:r>
              <a:rPr lang="en-US" b="1" dirty="0"/>
              <a:t>men are this and all women are that…</a:t>
            </a:r>
          </a:p>
          <a:p>
            <a:r>
              <a:rPr lang="en-US" b="1" dirty="0"/>
              <a:t>This is illustrative to make a point/reflect</a:t>
            </a:r>
          </a:p>
        </p:txBody>
      </p:sp>
    </p:spTree>
    <p:extLst>
      <p:ext uri="{BB962C8B-B14F-4D97-AF65-F5344CB8AC3E}">
        <p14:creationId xmlns:p14="http://schemas.microsoft.com/office/powerpoint/2010/main" val="155477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+mn-lt"/>
              </a:rPr>
              <a:t>Power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550953"/>
              </p:ext>
            </p:extLst>
          </p:nvPr>
        </p:nvGraphicFramePr>
        <p:xfrm>
          <a:off x="683172" y="1965434"/>
          <a:ext cx="10670628" cy="4211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68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67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+mn-lt"/>
              </a:rPr>
              <a:t>Networking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1897840"/>
              </p:ext>
            </p:extLst>
          </p:nvPr>
        </p:nvGraphicFramePr>
        <p:xfrm>
          <a:off x="838200" y="2154621"/>
          <a:ext cx="10515600" cy="4022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897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+mn-lt"/>
              </a:rPr>
              <a:t>Meetings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273091"/>
              </p:ext>
            </p:extLst>
          </p:nvPr>
        </p:nvGraphicFramePr>
        <p:xfrm>
          <a:off x="838200" y="2154621"/>
          <a:ext cx="10515600" cy="4022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1758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Gossip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004379"/>
              </p:ext>
            </p:extLst>
          </p:nvPr>
        </p:nvGraphicFramePr>
        <p:xfrm>
          <a:off x="924910" y="2354317"/>
          <a:ext cx="10428890" cy="382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7846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+mn-lt"/>
              </a:rPr>
              <a:t>Compensation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179345"/>
              </p:ext>
            </p:extLst>
          </p:nvPr>
        </p:nvGraphicFramePr>
        <p:xfrm>
          <a:off x="924910" y="2354317"/>
          <a:ext cx="10428890" cy="382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394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6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+mn-lt"/>
              </a:rPr>
              <a:t>Aggression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580339"/>
              </p:ext>
            </p:extLst>
          </p:nvPr>
        </p:nvGraphicFramePr>
        <p:xfrm>
          <a:off x="924910" y="2354317"/>
          <a:ext cx="10428890" cy="382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6787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+mn-lt"/>
              </a:rPr>
              <a:t>Credit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617280"/>
              </p:ext>
            </p:extLst>
          </p:nvPr>
        </p:nvGraphicFramePr>
        <p:xfrm>
          <a:off x="924910" y="2354317"/>
          <a:ext cx="10428890" cy="382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7940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AC81-433F-174D-B062-7CDDA81A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Ambition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2B70D6-3648-294B-889C-5B1E604AC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4298484"/>
              </p:ext>
            </p:extLst>
          </p:nvPr>
        </p:nvGraphicFramePr>
        <p:xfrm>
          <a:off x="924910" y="2354317"/>
          <a:ext cx="10428890" cy="382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540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EF730E9C-272F-6E47-8CF3-8DAD7EE08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C2E279-9A21-E048-BB56-167B616D5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124" y="3762703"/>
            <a:ext cx="8605345" cy="3095297"/>
          </a:xfrm>
        </p:spPr>
        <p:txBody>
          <a:bodyPr/>
          <a:lstStyle/>
          <a:p>
            <a:r>
              <a:rPr lang="en-US" b="1" dirty="0">
                <a:latin typeface="+mn-lt"/>
              </a:rPr>
              <a:t>The idea is not to mimic men but to find the right expression of the dimension that gets you ahead in today’s world that needs it.</a:t>
            </a:r>
          </a:p>
        </p:txBody>
      </p:sp>
    </p:spTree>
    <p:extLst>
      <p:ext uri="{BB962C8B-B14F-4D97-AF65-F5344CB8AC3E}">
        <p14:creationId xmlns:p14="http://schemas.microsoft.com/office/powerpoint/2010/main" val="3254228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3A38-0AC5-2040-9B49-CAEAC8447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9551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3 watch outs</a:t>
            </a:r>
          </a:p>
        </p:txBody>
      </p:sp>
      <p:pic>
        <p:nvPicPr>
          <p:cNvPr id="4" name="Picture 3" descr="A white box&#10;&#10;Description automatically generated">
            <a:extLst>
              <a:ext uri="{FF2B5EF4-FFF2-40B4-BE49-F238E27FC236}">
                <a16:creationId xmlns:a16="http://schemas.microsoft.com/office/drawing/2014/main" id="{5DCD9245-622F-3F4D-BBD8-6FC0559C0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335" y="583323"/>
            <a:ext cx="8058479" cy="59095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9D07E9-13F5-6248-B0FC-29179FDCC092}"/>
              </a:ext>
            </a:extLst>
          </p:cNvPr>
          <p:cNvSpPr txBox="1"/>
          <p:nvPr/>
        </p:nvSpPr>
        <p:spPr>
          <a:xfrm>
            <a:off x="7252138" y="2228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50772-594A-E140-8F64-53658AFAB63A}"/>
              </a:ext>
            </a:extLst>
          </p:cNvPr>
          <p:cNvSpPr txBox="1"/>
          <p:nvPr/>
        </p:nvSpPr>
        <p:spPr>
          <a:xfrm>
            <a:off x="7472855" y="362606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E03EAB-CF6A-964D-AC25-7859E6774DF4}"/>
              </a:ext>
            </a:extLst>
          </p:cNvPr>
          <p:cNvSpPr txBox="1"/>
          <p:nvPr/>
        </p:nvSpPr>
        <p:spPr>
          <a:xfrm>
            <a:off x="7553824" y="49083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33148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man, wall, indoor&#10;&#10;Description automatically generated">
            <a:extLst>
              <a:ext uri="{FF2B5EF4-FFF2-40B4-BE49-F238E27FC236}">
                <a16:creationId xmlns:a16="http://schemas.microsoft.com/office/drawing/2014/main" id="{4F45AA43-BC94-C44D-82A3-D6902C2873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2C57C9-8269-944B-9D60-420CE8DAB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76" y="1965433"/>
            <a:ext cx="9890234" cy="125073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Watch </a:t>
            </a:r>
            <a:r>
              <a:rPr lang="en-US" b="1">
                <a:latin typeface="+mn-lt"/>
              </a:rPr>
              <a:t>out 1: </a:t>
            </a:r>
            <a:r>
              <a:rPr lang="en-US" b="1" dirty="0">
                <a:latin typeface="+mn-lt"/>
              </a:rPr>
              <a:t>Lack of Operational Roles?</a:t>
            </a:r>
          </a:p>
        </p:txBody>
      </p:sp>
    </p:spTree>
    <p:extLst>
      <p:ext uri="{BB962C8B-B14F-4D97-AF65-F5344CB8AC3E}">
        <p14:creationId xmlns:p14="http://schemas.microsoft.com/office/powerpoint/2010/main" val="3988405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8BA1A27-BED0-8147-A1E4-AD3E2B9E45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2C57C9-8269-944B-9D60-420CE8DAB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1698" y="5023945"/>
            <a:ext cx="7336222" cy="135583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Watch out 2: Lack of sponsors?</a:t>
            </a:r>
          </a:p>
        </p:txBody>
      </p:sp>
    </p:spTree>
    <p:extLst>
      <p:ext uri="{BB962C8B-B14F-4D97-AF65-F5344CB8AC3E}">
        <p14:creationId xmlns:p14="http://schemas.microsoft.com/office/powerpoint/2010/main" val="45639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5E3850-C704-4849-8D58-99DBDD6886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2C57C9-8269-944B-9D60-420CE8DAB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752" y="365125"/>
            <a:ext cx="9595945" cy="6014654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Watch out 3: Glass ceiling or Glass cliff?</a:t>
            </a:r>
          </a:p>
        </p:txBody>
      </p:sp>
    </p:spTree>
    <p:extLst>
      <p:ext uri="{BB962C8B-B14F-4D97-AF65-F5344CB8AC3E}">
        <p14:creationId xmlns:p14="http://schemas.microsoft.com/office/powerpoint/2010/main" val="4195524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loor, building, skating&#10;&#10;Description automatically generated">
            <a:extLst>
              <a:ext uri="{FF2B5EF4-FFF2-40B4-BE49-F238E27FC236}">
                <a16:creationId xmlns:a16="http://schemas.microsoft.com/office/drawing/2014/main" id="{9C62405F-DC2A-FA45-84AF-559D9FB26A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8984EF-2323-7646-AAED-D219A8BD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5993634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+mn-lt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088811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385</Words>
  <Application>Microsoft Macintosh PowerPoint</Application>
  <PresentationFormat>Widescreen</PresentationFormat>
  <Paragraphs>72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Women’s leadership Forum</vt:lpstr>
      <vt:lpstr>Today about 5% of Fortune 500 or S &amp; P 500 CEOs are women. It has been 5 %  for the last ten years!!</vt:lpstr>
      <vt:lpstr>India is no different !!</vt:lpstr>
      <vt:lpstr>PowerPoint Presentation</vt:lpstr>
      <vt:lpstr>There is a lot of talk, why aren’t things changing/moving?</vt:lpstr>
      <vt:lpstr>Some possible reasons</vt:lpstr>
      <vt:lpstr>Men and Women are different at work………..   Let’s look at 8 dimensions</vt:lpstr>
      <vt:lpstr>Power</vt:lpstr>
      <vt:lpstr>Networking</vt:lpstr>
      <vt:lpstr>Meetings</vt:lpstr>
      <vt:lpstr>Gossip</vt:lpstr>
      <vt:lpstr>Compensation</vt:lpstr>
      <vt:lpstr>Aggression</vt:lpstr>
      <vt:lpstr>Credit</vt:lpstr>
      <vt:lpstr>Ambition</vt:lpstr>
      <vt:lpstr>The idea is not to mimic men but to find the right expression of the dimension that gets you ahead in today’s world that needs it.</vt:lpstr>
      <vt:lpstr>3 watch outs</vt:lpstr>
      <vt:lpstr>Watch out 1: Lack of Operational Roles?</vt:lpstr>
      <vt:lpstr>Watch out 2: Lack of sponsors?</vt:lpstr>
      <vt:lpstr>Watch out 3: Glass ceiling or Glass cliff?</vt:lpstr>
      <vt:lpstr>Summary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Women’s leadership Forum</dc:title>
  <dc:creator>Shiv Shivakumar</dc:creator>
  <cp:lastModifiedBy>Shiv Shivakumar</cp:lastModifiedBy>
  <cp:revision>35</cp:revision>
  <dcterms:created xsi:type="dcterms:W3CDTF">2019-07-16T09:52:52Z</dcterms:created>
  <dcterms:modified xsi:type="dcterms:W3CDTF">2019-07-16T19:09:40Z</dcterms:modified>
</cp:coreProperties>
</file>